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4"/>
  </p:notesMasterIdLst>
  <p:sldIdLst>
    <p:sldId id="256" r:id="rId2"/>
    <p:sldId id="283" r:id="rId3"/>
    <p:sldId id="258" r:id="rId4"/>
    <p:sldId id="263" r:id="rId5"/>
    <p:sldId id="288" r:id="rId6"/>
    <p:sldId id="291" r:id="rId7"/>
    <p:sldId id="289" r:id="rId8"/>
    <p:sldId id="290" r:id="rId9"/>
    <p:sldId id="281" r:id="rId10"/>
    <p:sldId id="278" r:id="rId11"/>
    <p:sldId id="260" r:id="rId12"/>
    <p:sldId id="25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FBC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144" y="76"/>
      </p:cViewPr>
      <p:guideLst/>
    </p:cSldViewPr>
  </p:slideViewPr>
  <p:notesTextViewPr>
    <p:cViewPr>
      <p:scale>
        <a:sx n="1" d="1"/>
        <a:sy n="1" d="1"/>
      </p:scale>
      <p:origin x="0" y="0"/>
    </p:cViewPr>
  </p:notesTextViewPr>
  <p:notesViewPr>
    <p:cSldViewPr snapToGrid="0">
      <p:cViewPr varScale="1">
        <p:scale>
          <a:sx n="67" d="100"/>
          <a:sy n="67" d="100"/>
        </p:scale>
        <p:origin x="132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Brian Jablonsky</a:t>
          </a: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Brian Jablonsky</a:t>
          </a:r>
        </a:p>
      </dsp:txBody>
      <dsp:txXfrm>
        <a:off x="102735" y="2044638"/>
        <a:ext cx="2394853" cy="42905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9EF93-521A-4C2C-985E-60F50EA50ADB}" type="datetimeFigureOut">
              <a:rPr lang="en-US"/>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03945-EDAA-40F1-B83F-3C277CDDBF39}" type="slidenum">
              <a:rPr lang="en-US"/>
              <a:t>‹#›</a:t>
            </a:fld>
            <a:endParaRPr lang="en-US"/>
          </a:p>
        </p:txBody>
      </p:sp>
    </p:spTree>
    <p:extLst>
      <p:ext uri="{BB962C8B-B14F-4D97-AF65-F5344CB8AC3E}">
        <p14:creationId xmlns:p14="http://schemas.microsoft.com/office/powerpoint/2010/main" val="347402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a:t>
            </a:fld>
            <a:endParaRPr lang="en-US"/>
          </a:p>
        </p:txBody>
      </p:sp>
    </p:spTree>
    <p:extLst>
      <p:ext uri="{BB962C8B-B14F-4D97-AF65-F5344CB8AC3E}">
        <p14:creationId xmlns:p14="http://schemas.microsoft.com/office/powerpoint/2010/main" val="237893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3</a:t>
            </a:fld>
            <a:endParaRPr lang="en-US"/>
          </a:p>
        </p:txBody>
      </p:sp>
    </p:spTree>
    <p:extLst>
      <p:ext uri="{BB962C8B-B14F-4D97-AF65-F5344CB8AC3E}">
        <p14:creationId xmlns:p14="http://schemas.microsoft.com/office/powerpoint/2010/main" val="343439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4</a:t>
            </a:fld>
            <a:endParaRPr lang="en-US"/>
          </a:p>
        </p:txBody>
      </p:sp>
    </p:spTree>
    <p:extLst>
      <p:ext uri="{BB962C8B-B14F-4D97-AF65-F5344CB8AC3E}">
        <p14:creationId xmlns:p14="http://schemas.microsoft.com/office/powerpoint/2010/main" val="16491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5</a:t>
            </a:fld>
            <a:endParaRPr lang="en-US"/>
          </a:p>
        </p:txBody>
      </p:sp>
    </p:spTree>
    <p:extLst>
      <p:ext uri="{BB962C8B-B14F-4D97-AF65-F5344CB8AC3E}">
        <p14:creationId xmlns:p14="http://schemas.microsoft.com/office/powerpoint/2010/main" val="383347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6</a:t>
            </a:fld>
            <a:endParaRPr lang="en-US"/>
          </a:p>
        </p:txBody>
      </p:sp>
    </p:spTree>
    <p:extLst>
      <p:ext uri="{BB962C8B-B14F-4D97-AF65-F5344CB8AC3E}">
        <p14:creationId xmlns:p14="http://schemas.microsoft.com/office/powerpoint/2010/main" val="3246220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7</a:t>
            </a:fld>
            <a:endParaRPr lang="en-US"/>
          </a:p>
        </p:txBody>
      </p:sp>
    </p:spTree>
    <p:extLst>
      <p:ext uri="{BB962C8B-B14F-4D97-AF65-F5344CB8AC3E}">
        <p14:creationId xmlns:p14="http://schemas.microsoft.com/office/powerpoint/2010/main" val="67909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8</a:t>
            </a:fld>
            <a:endParaRPr lang="en-US"/>
          </a:p>
        </p:txBody>
      </p:sp>
    </p:spTree>
    <p:extLst>
      <p:ext uri="{BB962C8B-B14F-4D97-AF65-F5344CB8AC3E}">
        <p14:creationId xmlns:p14="http://schemas.microsoft.com/office/powerpoint/2010/main" val="349819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9</a:t>
            </a:fld>
            <a:endParaRPr lang="en-US"/>
          </a:p>
        </p:txBody>
      </p:sp>
    </p:spTree>
    <p:extLst>
      <p:ext uri="{BB962C8B-B14F-4D97-AF65-F5344CB8AC3E}">
        <p14:creationId xmlns:p14="http://schemas.microsoft.com/office/powerpoint/2010/main" val="294848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10</a:t>
            </a:fld>
            <a:endParaRPr lang="en-US"/>
          </a:p>
        </p:txBody>
      </p:sp>
    </p:spTree>
    <p:extLst>
      <p:ext uri="{BB962C8B-B14F-4D97-AF65-F5344CB8AC3E}">
        <p14:creationId xmlns:p14="http://schemas.microsoft.com/office/powerpoint/2010/main" val="716283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github.com/NYCDotNetDevs/Slid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2" name="Picture 11" descr="nycdotnet.png">
            <a:extLst>
              <a:ext uri="{FF2B5EF4-FFF2-40B4-BE49-F238E27FC236}">
                <a16:creationId xmlns:a16="http://schemas.microsoft.com/office/drawing/2014/main" id="{E4C85F4F-D36C-4A7D-9CD6-CB4CFD556BCB}"/>
              </a:ext>
            </a:extLst>
          </p:cNvPr>
          <p:cNvPicPr>
            <a:picLocks noChangeAspect="1"/>
          </p:cNvPicPr>
          <p:nvPr userDrawn="1"/>
        </p:nvPicPr>
        <p:blipFill>
          <a:blip r:embed="rId3"/>
          <a:stretch>
            <a:fillRect/>
          </a:stretch>
        </p:blipFill>
        <p:spPr>
          <a:xfrm>
            <a:off x="4724400" y="2131384"/>
            <a:ext cx="2743200" cy="2595232"/>
          </a:xfrm>
          <a:prstGeom prst="rect">
            <a:avLst/>
          </a:prstGeom>
        </p:spPr>
      </p:pic>
      <p:sp>
        <p:nvSpPr>
          <p:cNvPr id="13" name="TextBox 12">
            <a:extLst>
              <a:ext uri="{FF2B5EF4-FFF2-40B4-BE49-F238E27FC236}">
                <a16:creationId xmlns:a16="http://schemas.microsoft.com/office/drawing/2014/main" id="{3799D8E4-E443-4A07-8C0E-AF0082BB98CE}"/>
              </a:ext>
            </a:extLst>
          </p:cNvPr>
          <p:cNvSpPr txBox="1"/>
          <p:nvPr userDrawn="1"/>
        </p:nvSpPr>
        <p:spPr>
          <a:xfrm>
            <a:off x="20638" y="5250479"/>
            <a:ext cx="1215231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           </a:t>
            </a:r>
          </a:p>
          <a:p>
            <a:pPr algn="ctr"/>
            <a:endParaRPr lang="en-US" sz="3200" dirty="0">
              <a:latin typeface="Corbel"/>
              <a:cs typeface="Courier New"/>
            </a:endParaRPr>
          </a:p>
        </p:txBody>
      </p:sp>
      <p:sp>
        <p:nvSpPr>
          <p:cNvPr id="14" name="Rectangle 13">
            <a:extLst>
              <a:ext uri="{FF2B5EF4-FFF2-40B4-BE49-F238E27FC236}">
                <a16:creationId xmlns:a16="http://schemas.microsoft.com/office/drawing/2014/main" id="{5653E36D-B5FF-4E92-A57B-82D8DD2149EA}"/>
              </a:ext>
            </a:extLst>
          </p:cNvPr>
          <p:cNvSpPr/>
          <p:nvPr userDrawn="1"/>
        </p:nvSpPr>
        <p:spPr>
          <a:xfrm>
            <a:off x="0" y="5250479"/>
            <a:ext cx="12192000" cy="16075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Download the slides at: </a:t>
            </a:r>
          </a:p>
          <a:p>
            <a:pPr algn="ctr"/>
            <a:r>
              <a:rPr lang="en-US" sz="2800" dirty="0">
                <a:hlinkClick r:id="rId4"/>
              </a:rPr>
              <a:t>https://github.com/NYCDotNetDevs/Slides</a:t>
            </a:r>
            <a:endParaRPr lang="en-US" sz="2800" dirty="0"/>
          </a:p>
        </p:txBody>
      </p:sp>
    </p:spTree>
    <p:extLst>
      <p:ext uri="{BB962C8B-B14F-4D97-AF65-F5344CB8AC3E}">
        <p14:creationId xmlns:p14="http://schemas.microsoft.com/office/powerpoint/2010/main" val="32017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68217A"/>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AA510F-6D56-4801-9032-D5819119D645}"/>
              </a:ext>
            </a:extLst>
          </p:cNvPr>
          <p:cNvSpPr>
            <a:spLocks noGrp="1"/>
          </p:cNvSpPr>
          <p:nvPr>
            <p:ph type="title"/>
          </p:nvPr>
        </p:nvSpPr>
        <p:spPr>
          <a:xfrm>
            <a:off x="618701" y="1908385"/>
            <a:ext cx="10954597" cy="1307253"/>
          </a:xfrm>
          <a:prstGeom prst="rect">
            <a:avLst/>
          </a:prstGeom>
        </p:spPr>
        <p:txBody>
          <a:bodyPr anchor="t" anchorCtr="0">
            <a:normAutofit/>
          </a:bodyPr>
          <a:lstStyle>
            <a:lvl1pPr algn="ctr">
              <a:defRPr sz="4800" b="1">
                <a:solidFill>
                  <a:schemeClr val="tx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435451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583E2-3F9B-4D01-B386-57885A566EF8}"/>
              </a:ext>
            </a:extLst>
          </p:cNvPr>
          <p:cNvSpPr>
            <a:spLocks noGrp="1"/>
          </p:cNvSpPr>
          <p:nvPr>
            <p:ph type="title"/>
          </p:nvPr>
        </p:nvSpPr>
        <p:spPr>
          <a:xfrm>
            <a:off x="838200" y="365125"/>
            <a:ext cx="10515600" cy="1325563"/>
          </a:xfrm>
          <a:prstGeom prst="rect">
            <a:avLst/>
          </a:prstGeom>
        </p:spPr>
        <p:txBody>
          <a:bodyPr anchor="ctr"/>
          <a:lstStyle>
            <a:lvl1pPr algn="l">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DD4A6391-DC6F-4CF3-A777-367743090717}"/>
              </a:ext>
            </a:extLst>
          </p:cNvPr>
          <p:cNvSpPr>
            <a:spLocks noGrp="1"/>
          </p:cNvSpPr>
          <p:nvPr>
            <p:ph sz="quarter" idx="10"/>
          </p:nvPr>
        </p:nvSpPr>
        <p:spPr>
          <a:xfrm>
            <a:off x="838199" y="1828799"/>
            <a:ext cx="10515600" cy="4352544"/>
          </a:xfrm>
          <a:prstGeom prst="rect">
            <a:avLst/>
          </a:prstGeom>
        </p:spPr>
        <p:txBody>
          <a:bodyPr tIns="45720" bIns="45720">
            <a:normAutofit/>
          </a:bodyPr>
          <a:lstStyle>
            <a:lvl1pPr marL="228600" indent="-228600">
              <a:spcBef>
                <a:spcPts val="1000"/>
              </a:spcBef>
              <a:buFont typeface="Arial" panose="020B0604020202020204" pitchFamily="34" charset="0"/>
              <a:buChar char="•"/>
              <a:defRPr sz="2800">
                <a:latin typeface="+mn-lt"/>
              </a:defRPr>
            </a:lvl1pPr>
            <a:lvl2pPr marL="685800" indent="-228600">
              <a:buFont typeface="Arial" panose="020B0604020202020204" pitchFamily="34" charset="0"/>
              <a:buChar char="•"/>
              <a:defRPr sz="2400" b="0">
                <a:solidFill>
                  <a:schemeClr val="tx1"/>
                </a:solidFill>
                <a:latin typeface="+mn-lt"/>
              </a:defRPr>
            </a:lvl2pPr>
            <a:lvl3pPr marL="1143000" indent="-228600">
              <a:spcBef>
                <a:spcPts val="500"/>
              </a:spcBef>
              <a:spcAft>
                <a:spcPts val="0"/>
              </a:spcAft>
              <a:buFont typeface="Arial" panose="020B0604020202020204" pitchFamily="34" charset="0"/>
              <a:buChar char="•"/>
              <a:defRPr b="0">
                <a:solidFill>
                  <a:schemeClr val="tx1"/>
                </a:solidFill>
                <a:latin typeface="+mn-lt"/>
              </a:defRPr>
            </a:lvl3pPr>
            <a:lvl4pPr marL="1600200" indent="-228600">
              <a:buFont typeface="Arial" panose="020B0604020202020204" pitchFamily="34" charset="0"/>
              <a:buChar char="•"/>
              <a:defRPr sz="1800" b="0">
                <a:solidFill>
                  <a:schemeClr val="tx1"/>
                </a:solidFill>
                <a:latin typeface="+mn-lt"/>
              </a:defRPr>
            </a:lvl4pPr>
            <a:lvl5pPr marL="2057400" indent="-228600">
              <a:spcAft>
                <a:spcPts val="0"/>
              </a:spcAft>
              <a:buFont typeface="Arial" panose="020B0604020202020204" pitchFamily="34" charset="0"/>
              <a:buChar char="•"/>
              <a:defRPr sz="1800" b="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81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60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65ADB309-3D2E-4CAE-8F55-1CFAD1802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10">
            <a:extLst>
              <a:ext uri="{FF2B5EF4-FFF2-40B4-BE49-F238E27FC236}">
                <a16:creationId xmlns:a16="http://schemas.microsoft.com/office/drawing/2014/main" id="{80F22FEB-C6DC-4388-908E-AFCB1812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0363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uiExpand="1"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txStyles>
    <p:titleStyle>
      <a:lvl1pPr algn="l" defTabSz="914400" rtl="0" eaLnBrk="1" latinLnBrk="0" hangingPunct="1">
        <a:lnSpc>
          <a:spcPct val="90000"/>
        </a:lnSpc>
        <a:spcBef>
          <a:spcPct val="0"/>
        </a:spcBef>
        <a:buNone/>
        <a:tabLst>
          <a:tab pos="10579100" algn="l"/>
        </a:tabLst>
        <a:defRPr lang="en-US" sz="4400" b="1" i="0" kern="1200" spc="160" baseline="0" dirty="0">
          <a:solidFill>
            <a:srgbClr val="68217A"/>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0"/>
        </a:spcAft>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microsoftreactor.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hyperlink" Target="https://bit.ly/4f1W9gs" TargetMode="External"/><Relationship Id="rId3" Type="http://schemas.openxmlformats.org/officeDocument/2006/relationships/hyperlink" Target="https://twitter.com/NYCDotNetDevs" TargetMode="External"/><Relationship Id="rId7" Type="http://schemas.openxmlformats.org/officeDocument/2006/relationships/hyperlink" Target="https://bit.ly/3VYGdD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bit.ly/4bHwmYj" TargetMode="External"/><Relationship Id="rId5" Type="http://schemas.openxmlformats.org/officeDocument/2006/relationships/hyperlink" Target="https://bit.ly/3Y0QGke" TargetMode="External"/><Relationship Id="rId4" Type="http://schemas.openxmlformats.org/officeDocument/2006/relationships/hyperlink" Target="https://bit.ly/4bHPEN7"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ycPowershellMeetup/"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meetup.com/nyc-llm-talk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tnetfoundation.org/community/virtual-user-grou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aka.ms/dotnetAspireDevDa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mailto:brian@nycdotnetdevs.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twitter.com/NYCDotNetDev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862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a:solidFill>
                  <a:schemeClr val="tx1"/>
                </a:solidFill>
              </a:rPr>
              <a:t>Microsoft Reactor</a:t>
            </a:r>
            <a:br>
              <a:rPr lang="en-US" dirty="0">
                <a:solidFill>
                  <a:schemeClr val="tx1"/>
                </a:solidFill>
              </a:rPr>
            </a:br>
            <a:r>
              <a:rPr lang="en-US" dirty="0">
                <a:solidFill>
                  <a:schemeClr val="tx1"/>
                </a:solidFill>
                <a:hlinkClick r:id="rId3"/>
              </a:rPr>
              <a:t>http://microsoftreactor.com</a:t>
            </a:r>
            <a:endParaRPr lang="en-US" dirty="0">
              <a:solidFill>
                <a:schemeClr val="tx1"/>
              </a:solidFill>
            </a:endParaRPr>
          </a:p>
          <a:p>
            <a:pPr marL="0" indent="0">
              <a:buNone/>
            </a:pPr>
            <a:br>
              <a:rPr lang="en-US" dirty="0">
                <a:solidFill>
                  <a:schemeClr val="tx1"/>
                </a:solidFill>
              </a:rPr>
            </a:br>
            <a:r>
              <a:rPr lang="en-US" dirty="0">
                <a:solidFill>
                  <a:schemeClr val="tx1"/>
                </a:solidFill>
              </a:rPr>
              <a:t>Microsoft Reactors are developer community hubs providing technical events, community networking, and collaboration. They are graciously sponsoring our group in 2019 by providing our meeting space and food! Please fill out the survey at the end of the meeting!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2107387"/>
            <a:ext cx="4121709" cy="672224"/>
          </a:xfrm>
          <a:prstGeom prst="rect">
            <a:avLst/>
          </a:prstGeom>
        </p:spPr>
      </p:pic>
      <p:pic>
        <p:nvPicPr>
          <p:cNvPr id="6" name="Picture 5">
            <a:extLst>
              <a:ext uri="{FF2B5EF4-FFF2-40B4-BE49-F238E27FC236}">
                <a16:creationId xmlns:a16="http://schemas.microsoft.com/office/drawing/2014/main" id="{3E5CB08E-B121-4739-9BBD-68023BE10658}"/>
              </a:ext>
            </a:extLst>
          </p:cNvPr>
          <p:cNvPicPr>
            <a:picLocks noChangeAspect="1"/>
          </p:cNvPicPr>
          <p:nvPr/>
        </p:nvPicPr>
        <p:blipFill>
          <a:blip r:embed="rId5"/>
          <a:stretch>
            <a:fillRect/>
          </a:stretch>
        </p:blipFill>
        <p:spPr>
          <a:xfrm>
            <a:off x="3203552" y="5314950"/>
            <a:ext cx="5784896" cy="1339850"/>
          </a:xfrm>
          <a:prstGeom prst="rect">
            <a:avLst/>
          </a:prstGeom>
        </p:spPr>
      </p:pic>
    </p:spTree>
    <p:extLst>
      <p:ext uri="{BB962C8B-B14F-4D97-AF65-F5344CB8AC3E}">
        <p14:creationId xmlns:p14="http://schemas.microsoft.com/office/powerpoint/2010/main" val="356947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17" name="TextBox 16">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5108636E-0C6B-49E5-BE2D-2B6FDCD5AEA6}"/>
              </a:ext>
            </a:extLst>
          </p:cNvPr>
          <p:cNvSpPr/>
          <p:nvPr/>
        </p:nvSpPr>
        <p:spPr>
          <a:xfrm>
            <a:off x="5795963" y="1356367"/>
            <a:ext cx="6096000" cy="769441"/>
          </a:xfrm>
          <a:prstGeom prst="rect">
            <a:avLst/>
          </a:prstGeom>
        </p:spPr>
        <p:txBody>
          <a:bodyPr>
            <a:spAutoFit/>
          </a:bodyPr>
          <a:lstStyle/>
          <a:p>
            <a:pPr lvl="0" algn="ctr" defTabSz="914400" eaLnBrk="0" fontAlgn="base" hangingPunct="0">
              <a:spcBef>
                <a:spcPct val="0"/>
              </a:spcBef>
              <a:spcAft>
                <a:spcPct val="0"/>
              </a:spcAft>
            </a:pPr>
            <a:r>
              <a:rPr lang="en-US" altLang="en-US" sz="4400" b="1" dirty="0">
                <a:solidFill>
                  <a:srgbClr val="00ABEC"/>
                </a:solidFill>
                <a:latin typeface="Segoe UI Semilight" panose="020B0402040204020203" pitchFamily="34" charset="0"/>
                <a:cs typeface="Segoe UI Semilight" panose="020B0402040204020203" pitchFamily="34" charset="0"/>
              </a:rPr>
              <a:t>How was your Meeting?</a:t>
            </a:r>
          </a:p>
        </p:txBody>
      </p:sp>
      <p:pic>
        <p:nvPicPr>
          <p:cNvPr id="19" name="Picture 18"/>
          <p:cNvPicPr>
            <a:picLocks noChangeAspect="1"/>
          </p:cNvPicPr>
          <p:nvPr/>
        </p:nvPicPr>
        <p:blipFill rotWithShape="1">
          <a:blip r:embed="rId3"/>
          <a:srcRect b="11215"/>
          <a:stretch/>
        </p:blipFill>
        <p:spPr>
          <a:xfrm>
            <a:off x="4774299" y="2125808"/>
            <a:ext cx="7417701" cy="1525353"/>
          </a:xfrm>
          <a:prstGeom prst="rect">
            <a:avLst/>
          </a:prstGeom>
        </p:spPr>
      </p:pic>
    </p:spTree>
    <p:extLst>
      <p:ext uri="{BB962C8B-B14F-4D97-AF65-F5344CB8AC3E}">
        <p14:creationId xmlns:p14="http://schemas.microsoft.com/office/powerpoint/2010/main" val="228309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4" name="TextBox 3">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13066508-B669-4CEF-8013-EFDCCE2D62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14590" y="308773"/>
            <a:ext cx="3356558" cy="970046"/>
          </a:xfrm>
          <a:prstGeom prst="rect">
            <a:avLst/>
          </a:prstGeom>
        </p:spPr>
      </p:pic>
      <p:pic>
        <p:nvPicPr>
          <p:cNvPr id="6" name="Picture 5"/>
          <p:cNvPicPr>
            <a:picLocks noChangeAspect="1"/>
          </p:cNvPicPr>
          <p:nvPr/>
        </p:nvPicPr>
        <p:blipFill>
          <a:blip r:embed="rId4"/>
          <a:stretch>
            <a:fillRect/>
          </a:stretch>
        </p:blipFill>
        <p:spPr>
          <a:xfrm>
            <a:off x="5417391" y="1488794"/>
            <a:ext cx="6404255" cy="2915040"/>
          </a:xfrm>
          <a:prstGeom prst="rect">
            <a:avLst/>
          </a:prstGeom>
        </p:spPr>
      </p:pic>
      <p:grpSp>
        <p:nvGrpSpPr>
          <p:cNvPr id="7" name="Group 6">
            <a:extLst>
              <a:ext uri="{FF2B5EF4-FFF2-40B4-BE49-F238E27FC236}">
                <a16:creationId xmlns:a16="http://schemas.microsoft.com/office/drawing/2014/main" id="{43799C4A-1F4D-4319-844E-8B69C7B83EAC}"/>
              </a:ext>
            </a:extLst>
          </p:cNvPr>
          <p:cNvGrpSpPr/>
          <p:nvPr/>
        </p:nvGrpSpPr>
        <p:grpSpPr>
          <a:xfrm>
            <a:off x="-147145" y="2474393"/>
            <a:ext cx="6138042" cy="2104349"/>
            <a:chOff x="-853371" y="2758391"/>
            <a:chExt cx="6676379" cy="2104349"/>
          </a:xfrm>
        </p:grpSpPr>
        <p:grpSp>
          <p:nvGrpSpPr>
            <p:cNvPr id="8" name="Group 7">
              <a:extLst>
                <a:ext uri="{FF2B5EF4-FFF2-40B4-BE49-F238E27FC236}">
                  <a16:creationId xmlns:a16="http://schemas.microsoft.com/office/drawing/2014/main" id="{F80C6268-77A5-4986-A887-779A51F8D31C}"/>
                </a:ext>
              </a:extLst>
            </p:cNvPr>
            <p:cNvGrpSpPr/>
            <p:nvPr/>
          </p:nvGrpSpPr>
          <p:grpSpPr>
            <a:xfrm>
              <a:off x="1092609" y="2758391"/>
              <a:ext cx="4730399" cy="2038750"/>
              <a:chOff x="1006650" y="3139391"/>
              <a:chExt cx="4730399" cy="2038750"/>
            </a:xfrm>
          </p:grpSpPr>
          <p:grpSp>
            <p:nvGrpSpPr>
              <p:cNvPr id="13" name="Group 12">
                <a:extLst>
                  <a:ext uri="{FF2B5EF4-FFF2-40B4-BE49-F238E27FC236}">
                    <a16:creationId xmlns:a16="http://schemas.microsoft.com/office/drawing/2014/main" id="{09E6D6EC-5EB8-4F03-85DE-B024E7F03A75}"/>
                  </a:ext>
                </a:extLst>
              </p:cNvPr>
              <p:cNvGrpSpPr/>
              <p:nvPr/>
            </p:nvGrpSpPr>
            <p:grpSpPr>
              <a:xfrm>
                <a:off x="1006650" y="3139391"/>
                <a:ext cx="4730399" cy="2038750"/>
                <a:chOff x="5892800" y="3367991"/>
                <a:chExt cx="4730399" cy="2038750"/>
              </a:xfrm>
            </p:grpSpPr>
            <p:grpSp>
              <p:nvGrpSpPr>
                <p:cNvPr id="15" name="Group 14">
                  <a:extLst>
                    <a:ext uri="{FF2B5EF4-FFF2-40B4-BE49-F238E27FC236}">
                      <a16:creationId xmlns:a16="http://schemas.microsoft.com/office/drawing/2014/main" id="{560BF27A-E75C-416B-BC51-28CA951887FF}"/>
                    </a:ext>
                  </a:extLst>
                </p:cNvPr>
                <p:cNvGrpSpPr/>
                <p:nvPr/>
              </p:nvGrpSpPr>
              <p:grpSpPr>
                <a:xfrm>
                  <a:off x="5892800" y="3367991"/>
                  <a:ext cx="3854099" cy="2012050"/>
                  <a:chOff x="698850" y="2797763"/>
                  <a:chExt cx="3854099" cy="2012050"/>
                </a:xfrm>
              </p:grpSpPr>
              <p:pic>
                <p:nvPicPr>
                  <p:cNvPr id="17" name="Picture 16">
                    <a:extLst>
                      <a:ext uri="{FF2B5EF4-FFF2-40B4-BE49-F238E27FC236}">
                        <a16:creationId xmlns:a16="http://schemas.microsoft.com/office/drawing/2014/main" id="{08ED56AD-AF9A-4F55-8A62-D235391740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97125" y="2797763"/>
                    <a:ext cx="1992301" cy="1494226"/>
                  </a:xfrm>
                  <a:prstGeom prst="rect">
                    <a:avLst/>
                  </a:prstGeom>
                </p:spPr>
              </p:pic>
              <p:pic>
                <p:nvPicPr>
                  <p:cNvPr id="18" name="Picture 17">
                    <a:extLst>
                      <a:ext uri="{FF2B5EF4-FFF2-40B4-BE49-F238E27FC236}">
                        <a16:creationId xmlns:a16="http://schemas.microsoft.com/office/drawing/2014/main" id="{618579F2-0C8E-4757-932F-A52E327D2EE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60648" y="3227987"/>
                    <a:ext cx="1992301" cy="1494226"/>
                  </a:xfrm>
                  <a:prstGeom prst="rect">
                    <a:avLst/>
                  </a:prstGeom>
                </p:spPr>
              </p:pic>
              <p:pic>
                <p:nvPicPr>
                  <p:cNvPr id="19" name="Picture 18">
                    <a:extLst>
                      <a:ext uri="{FF2B5EF4-FFF2-40B4-BE49-F238E27FC236}">
                        <a16:creationId xmlns:a16="http://schemas.microsoft.com/office/drawing/2014/main" id="{E7523AF9-DB51-4F9C-A5F9-DD899A58B8A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850" y="3315587"/>
                    <a:ext cx="1992301" cy="1494226"/>
                  </a:xfrm>
                  <a:prstGeom prst="rect">
                    <a:avLst/>
                  </a:prstGeom>
                </p:spPr>
              </p:pic>
            </p:grpSp>
            <p:pic>
              <p:nvPicPr>
                <p:cNvPr id="16" name="Picture 15">
                  <a:extLst>
                    <a:ext uri="{FF2B5EF4-FFF2-40B4-BE49-F238E27FC236}">
                      <a16:creationId xmlns:a16="http://schemas.microsoft.com/office/drawing/2014/main" id="{A25B5C35-96EC-44B7-AD49-E69F8CF72F2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630898" y="3912515"/>
                  <a:ext cx="1992301" cy="1494226"/>
                </a:xfrm>
                <a:prstGeom prst="rect">
                  <a:avLst/>
                </a:prstGeom>
              </p:spPr>
            </p:pic>
          </p:grpSp>
          <p:pic>
            <p:nvPicPr>
              <p:cNvPr id="14" name="Picture 13">
                <a:extLst>
                  <a:ext uri="{FF2B5EF4-FFF2-40B4-BE49-F238E27FC236}">
                    <a16:creationId xmlns:a16="http://schemas.microsoft.com/office/drawing/2014/main" id="{A428BD52-6048-4C48-8FB1-FEC6493309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15947" y="3421862"/>
                <a:ext cx="1992301" cy="1494226"/>
              </a:xfrm>
              <a:prstGeom prst="rect">
                <a:avLst/>
              </a:prstGeom>
            </p:spPr>
          </p:pic>
        </p:grpSp>
        <p:pic>
          <p:nvPicPr>
            <p:cNvPr id="9" name="Picture 8">
              <a:extLst>
                <a:ext uri="{FF2B5EF4-FFF2-40B4-BE49-F238E27FC236}">
                  <a16:creationId xmlns:a16="http://schemas.microsoft.com/office/drawing/2014/main" id="{EE21887F-09BE-456D-978D-3BDCFB04F9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3521" y="3053992"/>
              <a:ext cx="1992301" cy="1494226"/>
            </a:xfrm>
            <a:prstGeom prst="rect">
              <a:avLst/>
            </a:prstGeom>
          </p:spPr>
        </p:pic>
        <p:pic>
          <p:nvPicPr>
            <p:cNvPr id="10" name="Picture 9">
              <a:extLst>
                <a:ext uri="{FF2B5EF4-FFF2-40B4-BE49-F238E27FC236}">
                  <a16:creationId xmlns:a16="http://schemas.microsoft.com/office/drawing/2014/main" id="{2E9732DE-0318-40CD-AE8F-937FF91B78A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3371" y="3368514"/>
              <a:ext cx="1992301" cy="1494226"/>
            </a:xfrm>
            <a:prstGeom prst="rect">
              <a:avLst/>
            </a:prstGeom>
          </p:spPr>
        </p:pic>
        <p:pic>
          <p:nvPicPr>
            <p:cNvPr id="11" name="Picture 10">
              <a:extLst>
                <a:ext uri="{FF2B5EF4-FFF2-40B4-BE49-F238E27FC236}">
                  <a16:creationId xmlns:a16="http://schemas.microsoft.com/office/drawing/2014/main" id="{0CA04AE3-DE09-4106-9EBB-85158E95628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040" y="3356656"/>
              <a:ext cx="1992301" cy="1494226"/>
            </a:xfrm>
            <a:prstGeom prst="rect">
              <a:avLst/>
            </a:prstGeom>
          </p:spPr>
        </p:pic>
        <p:pic>
          <p:nvPicPr>
            <p:cNvPr id="12" name="Picture 11">
              <a:extLst>
                <a:ext uri="{FF2B5EF4-FFF2-40B4-BE49-F238E27FC236}">
                  <a16:creationId xmlns:a16="http://schemas.microsoft.com/office/drawing/2014/main" id="{DC8C711A-A682-4946-9F5B-7CC5A660190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4880" y="2980060"/>
              <a:ext cx="1992301" cy="1494226"/>
            </a:xfrm>
            <a:prstGeom prst="rect">
              <a:avLst/>
            </a:prstGeom>
          </p:spPr>
        </p:pic>
      </p:grpSp>
    </p:spTree>
    <p:extLst>
      <p:ext uri="{BB962C8B-B14F-4D97-AF65-F5344CB8AC3E}">
        <p14:creationId xmlns:p14="http://schemas.microsoft.com/office/powerpoint/2010/main" val="138520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600-B773-4DED-82B7-E710F78DF0A0}"/>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0B1A8CB-522D-4164-BE56-7A68A3B88C7F}"/>
              </a:ext>
            </a:extLst>
          </p:cNvPr>
          <p:cNvSpPr>
            <a:spLocks noGrp="1"/>
          </p:cNvSpPr>
          <p:nvPr>
            <p:ph sz="quarter" idx="10"/>
          </p:nvPr>
        </p:nvSpPr>
        <p:spPr/>
        <p:txBody>
          <a:bodyPr>
            <a:normAutofit/>
          </a:bodyPr>
          <a:lstStyle/>
          <a:p>
            <a:r>
              <a:rPr lang="en-US" dirty="0">
                <a:solidFill>
                  <a:schemeClr val="tx1"/>
                </a:solidFill>
              </a:rPr>
              <a:t>Co-Organizers</a:t>
            </a: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a:p>
            <a:pPr marL="0" indent="0" algn="ctr">
              <a:buNone/>
            </a:pPr>
            <a:r>
              <a:rPr lang="en-US" dirty="0"/>
              <a:t>Interested in becoming a co-organizer? Let me know!</a:t>
            </a:r>
            <a:endParaRPr lang="en-US" dirty="0">
              <a:solidFill>
                <a:schemeClr val="tx1"/>
              </a:solidFill>
            </a:endParaRPr>
          </a:p>
        </p:txBody>
      </p:sp>
      <p:graphicFrame>
        <p:nvGraphicFramePr>
          <p:cNvPr id="6" name="Diagram 5">
            <a:extLst>
              <a:ext uri="{FF2B5EF4-FFF2-40B4-BE49-F238E27FC236}">
                <a16:creationId xmlns:a16="http://schemas.microsoft.com/office/drawing/2014/main" id="{E9CE8153-EAC4-4655-AED0-D2EBFA3576FB}"/>
              </a:ext>
            </a:extLst>
          </p:cNvPr>
          <p:cNvGraphicFramePr/>
          <p:nvPr>
            <p:extLst>
              <p:ext uri="{D42A27DB-BD31-4B8C-83A1-F6EECF244321}">
                <p14:modId xmlns:p14="http://schemas.microsoft.com/office/powerpoint/2010/main" val="3852689931"/>
              </p:ext>
            </p:extLst>
          </p:nvPr>
        </p:nvGraphicFramePr>
        <p:xfrm>
          <a:off x="4795836" y="2719196"/>
          <a:ext cx="2600325" cy="257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69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a:t>
            </a:r>
            <a:endParaRPr lang="EN-US" dirty="0">
              <a:solidFill>
                <a:srgbClr val="EDEDED"/>
              </a:solidFill>
              <a:latin typeface="Corbel"/>
            </a:endParaRPr>
          </a:p>
        </p:txBody>
      </p:sp>
      <p:sp>
        <p:nvSpPr>
          <p:cNvPr id="3" name="Content Placeholder 2"/>
          <p:cNvSpPr>
            <a:spLocks noGrp="1"/>
          </p:cNvSpPr>
          <p:nvPr>
            <p:ph sz="quarter" idx="10"/>
          </p:nvPr>
        </p:nvSpPr>
        <p:spPr/>
        <p:txBody>
          <a:bodyPr vert="horz" lIns="91440" tIns="45720" rIns="91440" bIns="45720" rtlCol="0" anchor="t">
            <a:normAutofit lnSpcReduction="10000"/>
          </a:bodyPr>
          <a:lstStyle/>
          <a:p>
            <a:r>
              <a:rPr lang="en-US" dirty="0"/>
              <a:t>Follow us on Twitter: </a:t>
            </a:r>
            <a:r>
              <a:rPr lang="en-US" dirty="0">
                <a:solidFill>
                  <a:srgbClr val="FFFFFF"/>
                </a:solidFill>
                <a:hlinkClick r:id="rId3"/>
              </a:rPr>
              <a:t>@</a:t>
            </a:r>
            <a:r>
              <a:rPr lang="en-US" dirty="0">
                <a:solidFill>
                  <a:schemeClr val="tx1"/>
                </a:solidFill>
                <a:hlinkClick r:id="rId3"/>
              </a:rPr>
              <a:t>NYCDotNetDevs</a:t>
            </a:r>
            <a:endParaRPr lang="en-US" dirty="0">
              <a:solidFill>
                <a:srgbClr val="FFFFFF"/>
              </a:solidFill>
              <a:hlinkClick r:id="rId3"/>
            </a:endParaRPr>
          </a:p>
          <a:p>
            <a:endParaRPr lang="en-US" dirty="0">
              <a:solidFill>
                <a:schemeClr val="tx1"/>
              </a:solidFill>
            </a:endParaRPr>
          </a:p>
          <a:p>
            <a:r>
              <a:rPr lang="en-US" dirty="0">
                <a:solidFill>
                  <a:schemeClr val="tx1"/>
                </a:solidFill>
              </a:rPr>
              <a:t>Code Assessment with .NET Upgrade Assistant - </a:t>
            </a:r>
            <a:r>
              <a:rPr lang="en-US" dirty="0">
                <a:solidFill>
                  <a:schemeClr val="tx1"/>
                </a:solidFill>
                <a:hlinkClick r:id="rId4"/>
              </a:rPr>
              <a:t>https://bit.ly/4bHPEN7</a:t>
            </a:r>
            <a:endParaRPr lang="en-US" dirty="0">
              <a:solidFill>
                <a:schemeClr val="tx1"/>
              </a:solidFill>
            </a:endParaRPr>
          </a:p>
          <a:p>
            <a:r>
              <a:rPr lang="en-US" dirty="0"/>
              <a:t>3</a:t>
            </a:r>
            <a:r>
              <a:rPr lang="en-US" baseline="30000" dirty="0"/>
              <a:t>rd</a:t>
            </a:r>
            <a:r>
              <a:rPr lang="en-US" dirty="0"/>
              <a:t> party API and package map support for .NET </a:t>
            </a:r>
            <a:r>
              <a:rPr lang="en-US" dirty="0" err="1"/>
              <a:t>Ugrade</a:t>
            </a:r>
            <a:r>
              <a:rPr lang="en-US" dirty="0"/>
              <a:t> Assistant - </a:t>
            </a:r>
            <a:r>
              <a:rPr lang="en-US" dirty="0">
                <a:hlinkClick r:id="rId5"/>
              </a:rPr>
              <a:t>https://bit.ly/3Y0QGke</a:t>
            </a:r>
            <a:endParaRPr lang="en-US" dirty="0"/>
          </a:p>
          <a:p>
            <a:r>
              <a:rPr lang="en-US" dirty="0"/>
              <a:t>Visual Studio updated through Microsoft Update - </a:t>
            </a:r>
            <a:r>
              <a:rPr lang="en-US" dirty="0">
                <a:hlinkClick r:id="rId6"/>
              </a:rPr>
              <a:t>https://bit.ly/4bHwmYj</a:t>
            </a:r>
            <a:endParaRPr lang="en-US" dirty="0"/>
          </a:p>
          <a:p>
            <a:r>
              <a:rPr lang="en-US" dirty="0"/>
              <a:t>OpenAI Library for .NET - </a:t>
            </a:r>
            <a:r>
              <a:rPr lang="en-US" dirty="0">
                <a:hlinkClick r:id="rId7"/>
              </a:rPr>
              <a:t>https://bit.ly/3VYGdDc</a:t>
            </a:r>
            <a:endParaRPr lang="en-US" dirty="0"/>
          </a:p>
          <a:p>
            <a:r>
              <a:rPr lang="en-US" dirty="0"/>
              <a:t>.NET 9 Preview 6 - </a:t>
            </a:r>
            <a:r>
              <a:rPr lang="en-US" dirty="0">
                <a:hlinkClick r:id="rId8"/>
              </a:rPr>
              <a:t>https://bit.ly/4f1W9gs</a:t>
            </a:r>
            <a:endParaRPr lang="en-US" dirty="0"/>
          </a:p>
          <a:p>
            <a:endParaRPr lang="en-US" dirty="0"/>
          </a:p>
          <a:p>
            <a:endParaRPr lang="en-US" dirty="0"/>
          </a:p>
        </p:txBody>
      </p:sp>
    </p:spTree>
    <p:extLst>
      <p:ext uri="{BB962C8B-B14F-4D97-AF65-F5344CB8AC3E}">
        <p14:creationId xmlns:p14="http://schemas.microsoft.com/office/powerpoint/2010/main" val="162101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NYC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TBA – NYC PowerShell Meetup TBA (</a:t>
            </a:r>
            <a:r>
              <a:rPr lang="en-US" dirty="0">
                <a:solidFill>
                  <a:schemeClr val="tx1"/>
                </a:solidFill>
                <a:hlinkClick r:id="rId3"/>
              </a:rPr>
              <a:t>https://www.meetup.com/NycPowershellMeetup/</a:t>
            </a:r>
            <a:r>
              <a:rPr lang="en-US" dirty="0">
                <a:solidFill>
                  <a:schemeClr val="tx1"/>
                </a:solidFill>
              </a:rPr>
              <a:t>)</a:t>
            </a:r>
          </a:p>
          <a:p>
            <a:r>
              <a:rPr lang="en-US" dirty="0"/>
              <a:t>Thursday, July 18</a:t>
            </a:r>
            <a:r>
              <a:rPr lang="en-US" baseline="30000" dirty="0"/>
              <a:t>th</a:t>
            </a:r>
            <a:r>
              <a:rPr lang="en-US" dirty="0"/>
              <a:t> – NYC AI/LLM/ChatGPT Developers Meetup “</a:t>
            </a:r>
            <a:r>
              <a:rPr lang="en-US" dirty="0" err="1"/>
              <a:t>GenAI</a:t>
            </a:r>
            <a:r>
              <a:rPr lang="en-US" dirty="0"/>
              <a:t>, LLMs and ML” (</a:t>
            </a:r>
            <a:r>
              <a:rPr lang="en-US" dirty="0">
                <a:hlinkClick r:id="rId4"/>
              </a:rPr>
              <a:t>https://www.meetup.com/nyc-llm-talks/</a:t>
            </a:r>
            <a:r>
              <a:rPr lang="en-US" dirty="0"/>
              <a:t>)</a:t>
            </a:r>
          </a:p>
          <a:p>
            <a:endParaRPr lang="en-US" dirty="0">
              <a:solidFill>
                <a:schemeClr val="tx1"/>
              </a:solidFill>
            </a:endParaRPr>
          </a:p>
        </p:txBody>
      </p:sp>
    </p:spTree>
    <p:extLst>
      <p:ext uri="{BB962C8B-B14F-4D97-AF65-F5344CB8AC3E}">
        <p14:creationId xmlns:p14="http://schemas.microsoft.com/office/powerpoint/2010/main" val="37641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Virtual User Group</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hlinkClick r:id="rId3"/>
              </a:rPr>
              <a:t>https://dotnetfoundation.org/community/virtual-user-group</a:t>
            </a:r>
            <a:endParaRPr lang="en-US" dirty="0">
              <a:solidFill>
                <a:schemeClr val="tx1"/>
              </a:solidFill>
            </a:endParaRPr>
          </a:p>
          <a:p>
            <a:r>
              <a:rPr lang="en-US" dirty="0">
                <a:solidFill>
                  <a:schemeClr val="tx1"/>
                </a:solidFill>
              </a:rPr>
              <a:t>Attend another .NET User Group virtually!</a:t>
            </a:r>
          </a:p>
          <a:p>
            <a:r>
              <a:rPr lang="en-US" dirty="0"/>
              <a:t>Constantly adding new user group meetings</a:t>
            </a:r>
          </a:p>
          <a:p>
            <a:r>
              <a:rPr lang="en-US" dirty="0">
                <a:solidFill>
                  <a:schemeClr val="tx1"/>
                </a:solidFill>
              </a:rPr>
              <a:t>Replay some of the meetings you might have missed</a:t>
            </a:r>
          </a:p>
          <a:p>
            <a:pPr marL="457200" lvl="1" indent="0">
              <a:buNone/>
            </a:pPr>
            <a:endParaRPr lang="en-US" dirty="0">
              <a:solidFill>
                <a:schemeClr val="tx1"/>
              </a:solidFill>
            </a:endParaRPr>
          </a:p>
        </p:txBody>
      </p:sp>
    </p:spTree>
    <p:extLst>
      <p:ext uri="{BB962C8B-B14F-4D97-AF65-F5344CB8AC3E}">
        <p14:creationId xmlns:p14="http://schemas.microsoft.com/office/powerpoint/2010/main" val="58014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Aspire Developer Day</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hlinkClick r:id="rId3"/>
              </a:rPr>
              <a:t>https://aka.ms/dotnetAspireDevDay</a:t>
            </a:r>
            <a:endParaRPr lang="en-US" dirty="0">
              <a:solidFill>
                <a:schemeClr val="tx1"/>
              </a:solidFill>
            </a:endParaRPr>
          </a:p>
          <a:p>
            <a:r>
              <a:rPr lang="en-US" dirty="0">
                <a:solidFill>
                  <a:schemeClr val="tx1"/>
                </a:solidFill>
              </a:rPr>
              <a:t>July 23, 2024 – 11:00AM – 8:00PM ET</a:t>
            </a:r>
          </a:p>
          <a:p>
            <a:r>
              <a:rPr lang="en-US" dirty="0"/>
              <a:t>Online – livestream</a:t>
            </a:r>
          </a:p>
          <a:p>
            <a:r>
              <a:rPr lang="en-US"/>
              <a:t>Free</a:t>
            </a:r>
            <a:endParaRPr lang="en-US" dirty="0"/>
          </a:p>
          <a:p>
            <a:r>
              <a:rPr lang="en-US" dirty="0"/>
              <a:t>Dive deeper beyond the basics of .NET Aspire and Cloud native development.</a:t>
            </a:r>
          </a:p>
        </p:txBody>
      </p:sp>
    </p:spTree>
    <p:extLst>
      <p:ext uri="{BB962C8B-B14F-4D97-AF65-F5344CB8AC3E}">
        <p14:creationId xmlns:p14="http://schemas.microsoft.com/office/powerpoint/2010/main" val="3559613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Thursday, August 29</a:t>
            </a:r>
            <a:r>
              <a:rPr lang="en-US" baseline="30000" dirty="0">
                <a:solidFill>
                  <a:schemeClr val="tx1"/>
                </a:solidFill>
              </a:rPr>
              <a:t>th</a:t>
            </a:r>
            <a:r>
              <a:rPr lang="en-US" dirty="0">
                <a:solidFill>
                  <a:schemeClr val="tx1"/>
                </a:solidFill>
              </a:rPr>
              <a:t> </a:t>
            </a:r>
            <a:r>
              <a:rPr lang="en-US" dirty="0"/>
              <a:t>– TBA </a:t>
            </a:r>
          </a:p>
          <a:p>
            <a:r>
              <a:rPr lang="en-US" dirty="0">
                <a:solidFill>
                  <a:schemeClr val="tx1"/>
                </a:solidFill>
              </a:rPr>
              <a:t>Thursday, September 26</a:t>
            </a:r>
            <a:r>
              <a:rPr lang="en-US" baseline="30000" dirty="0">
                <a:solidFill>
                  <a:schemeClr val="tx1"/>
                </a:solidFill>
              </a:rPr>
              <a:t>th</a:t>
            </a:r>
            <a:r>
              <a:rPr lang="en-US" dirty="0">
                <a:solidFill>
                  <a:schemeClr val="tx1"/>
                </a:solidFill>
              </a:rPr>
              <a:t> </a:t>
            </a:r>
            <a:r>
              <a:rPr lang="en-US" dirty="0"/>
              <a:t>– TBA </a:t>
            </a:r>
          </a:p>
          <a:p>
            <a:r>
              <a:rPr lang="en-US" dirty="0">
                <a:solidFill>
                  <a:schemeClr val="tx1"/>
                </a:solidFill>
              </a:rPr>
              <a:t>Thursday, October 17</a:t>
            </a:r>
            <a:r>
              <a:rPr lang="en-US" baseline="30000" dirty="0">
                <a:solidFill>
                  <a:schemeClr val="tx1"/>
                </a:solidFill>
              </a:rPr>
              <a:t>th</a:t>
            </a:r>
            <a:r>
              <a:rPr lang="en-US" dirty="0">
                <a:solidFill>
                  <a:schemeClr val="tx1"/>
                </a:solidFill>
              </a:rPr>
              <a:t> </a:t>
            </a:r>
            <a:r>
              <a:rPr lang="en-US" dirty="0"/>
              <a:t>– TBA </a:t>
            </a:r>
          </a:p>
          <a:p>
            <a:r>
              <a:rPr lang="en-US" dirty="0">
                <a:solidFill>
                  <a:schemeClr val="tx1"/>
                </a:solidFill>
              </a:rPr>
              <a:t>Thursday, November 14</a:t>
            </a:r>
            <a:r>
              <a:rPr lang="en-US" baseline="30000" dirty="0">
                <a:solidFill>
                  <a:schemeClr val="tx1"/>
                </a:solidFill>
              </a:rPr>
              <a:t>th</a:t>
            </a:r>
            <a:r>
              <a:rPr lang="en-US" dirty="0">
                <a:solidFill>
                  <a:schemeClr val="tx1"/>
                </a:solidFill>
              </a:rPr>
              <a:t> </a:t>
            </a:r>
            <a:r>
              <a:rPr lang="en-US" dirty="0"/>
              <a:t>– “.NET Conf 2024/.NET 9 Release” </a:t>
            </a:r>
          </a:p>
          <a:p>
            <a:r>
              <a:rPr lang="en-US" dirty="0">
                <a:solidFill>
                  <a:schemeClr val="tx1"/>
                </a:solidFill>
              </a:rPr>
              <a:t>Thursday, December 12</a:t>
            </a:r>
            <a:r>
              <a:rPr lang="en-US" baseline="30000" dirty="0">
                <a:solidFill>
                  <a:schemeClr val="tx1"/>
                </a:solidFill>
              </a:rPr>
              <a:t>th</a:t>
            </a:r>
            <a:r>
              <a:rPr lang="en-US" dirty="0">
                <a:solidFill>
                  <a:schemeClr val="tx1"/>
                </a:solidFill>
              </a:rPr>
              <a:t> </a:t>
            </a:r>
            <a:r>
              <a:rPr lang="en-US" dirty="0"/>
              <a:t>– TBA </a:t>
            </a:r>
          </a:p>
          <a:p>
            <a:endParaRPr lang="en-US" dirty="0"/>
          </a:p>
          <a:p>
            <a:endParaRPr lang="en-US" dirty="0"/>
          </a:p>
          <a:p>
            <a:endParaRPr lang="en-US" dirty="0">
              <a:solidFill>
                <a:schemeClr val="tx1"/>
              </a:solidFill>
            </a:endParaRPr>
          </a:p>
        </p:txBody>
      </p:sp>
    </p:spTree>
    <p:extLst>
      <p:ext uri="{BB962C8B-B14F-4D97-AF65-F5344CB8AC3E}">
        <p14:creationId xmlns:p14="http://schemas.microsoft.com/office/powerpoint/2010/main" val="1933760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Call for presentations!</a:t>
            </a:r>
          </a:p>
          <a:p>
            <a:pPr lvl="1"/>
            <a:r>
              <a:rPr lang="en-US" dirty="0">
                <a:solidFill>
                  <a:schemeClr val="tx1"/>
                </a:solidFill>
              </a:rPr>
              <a:t>Have an idea/topic for a presentation?</a:t>
            </a:r>
          </a:p>
          <a:p>
            <a:pPr lvl="1"/>
            <a:r>
              <a:rPr lang="en-US" dirty="0">
                <a:solidFill>
                  <a:schemeClr val="tx1"/>
                </a:solidFill>
              </a:rPr>
              <a:t>Want to give a presentation? </a:t>
            </a:r>
            <a:endParaRPr lang="EN-US" dirty="0">
              <a:solidFill>
                <a:schemeClr val="tx1"/>
              </a:solidFill>
            </a:endParaRPr>
          </a:p>
          <a:p>
            <a:pPr lvl="1"/>
            <a:r>
              <a:rPr lang="en-US" dirty="0">
                <a:solidFill>
                  <a:schemeClr val="tx1"/>
                </a:solidFill>
              </a:rPr>
              <a:t>Brian (</a:t>
            </a:r>
            <a:r>
              <a:rPr lang="en-US" dirty="0">
                <a:solidFill>
                  <a:srgbClr val="FFFFFF"/>
                </a:solidFill>
                <a:hlinkClick r:id="rId3"/>
              </a:rPr>
              <a:t>brian@nycdotnetdevs.com</a:t>
            </a:r>
            <a:r>
              <a:rPr lang="en-US" dirty="0"/>
              <a:t>)</a:t>
            </a:r>
            <a:r>
              <a:rPr lang="en-US" dirty="0">
                <a:solidFill>
                  <a:schemeClr val="tx1"/>
                </a:solidFill>
              </a:rPr>
              <a:t>, or tweet </a:t>
            </a:r>
            <a:r>
              <a:rPr lang="en-US" dirty="0">
                <a:solidFill>
                  <a:schemeClr val="tx1"/>
                </a:solidFill>
                <a:hlinkClick r:id="rId4"/>
              </a:rPr>
              <a:t>@NYCDotNetDevs</a:t>
            </a:r>
            <a:endParaRPr lang="en-US" dirty="0">
              <a:solidFill>
                <a:schemeClr val="tx1"/>
              </a:solidFill>
            </a:endParaRPr>
          </a:p>
        </p:txBody>
      </p:sp>
    </p:spTree>
    <p:extLst>
      <p:ext uri="{BB962C8B-B14F-4D97-AF65-F5344CB8AC3E}">
        <p14:creationId xmlns:p14="http://schemas.microsoft.com/office/powerpoint/2010/main" val="58032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State of User Group Survey</a:t>
            </a:r>
          </a:p>
          <a:p>
            <a:pPr lvl="1"/>
            <a:r>
              <a:rPr lang="en-US" dirty="0"/>
              <a:t>We’ll be sending out a survey via Meetup to gauge your interest in what you want to see from the user group</a:t>
            </a:r>
          </a:p>
          <a:p>
            <a:pPr lvl="1"/>
            <a:r>
              <a:rPr lang="en-US" dirty="0"/>
              <a:t>Submit your survey anonymously, or add an email address and be entered to win some prizes</a:t>
            </a:r>
            <a:endParaRPr lang="en-US" dirty="0">
              <a:latin typeface="corbel"/>
            </a:endParaRPr>
          </a:p>
          <a:p>
            <a:pPr lvl="1"/>
            <a:endParaRPr lang="en-US" dirty="0">
              <a:latin typeface="corbel"/>
            </a:endParaRPr>
          </a:p>
          <a:p>
            <a:endParaRPr lang="en-US" dirty="0">
              <a:solidFill>
                <a:srgbClr val="FFFFFF"/>
              </a:solidFill>
              <a:latin typeface="corbel"/>
            </a:endParaRPr>
          </a:p>
          <a:p>
            <a:pPr lvl="1"/>
            <a:endParaRPr lang="en-US" dirty="0">
              <a:solidFill>
                <a:srgbClr val="FFFFFF"/>
              </a:solidFill>
              <a:latin typeface="Corbel"/>
            </a:endParaRPr>
          </a:p>
        </p:txBody>
      </p:sp>
    </p:spTree>
    <p:extLst>
      <p:ext uri="{BB962C8B-B14F-4D97-AF65-F5344CB8AC3E}">
        <p14:creationId xmlns:p14="http://schemas.microsoft.com/office/powerpoint/2010/main" val="2082625127"/>
      </p:ext>
    </p:extLst>
  </p:cSld>
  <p:clrMapOvr>
    <a:masterClrMapping/>
  </p:clrMapOvr>
</p:sld>
</file>

<file path=ppt/theme/theme1.xml><?xml version="1.0" encoding="utf-8"?>
<a:theme xmlns:a="http://schemas.openxmlformats.org/drawingml/2006/main" name="Simpl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4400" b="1"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TotalTime>
  <Words>429</Words>
  <Application>Microsoft Office PowerPoint</Application>
  <PresentationFormat>Widescreen</PresentationFormat>
  <Paragraphs>62</Paragraphs>
  <Slides>12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Corbel</vt:lpstr>
      <vt:lpstr>Corbel</vt:lpstr>
      <vt:lpstr>Segoe UI</vt:lpstr>
      <vt:lpstr>Segoe UI Semibold</vt:lpstr>
      <vt:lpstr>Segoe UI Semilight</vt:lpstr>
      <vt:lpstr>Simple</vt:lpstr>
      <vt:lpstr>PowerPoint Presentation</vt:lpstr>
      <vt:lpstr>Introductions</vt:lpstr>
      <vt:lpstr>News</vt:lpstr>
      <vt:lpstr>Other NYC Meetings</vt:lpstr>
      <vt:lpstr>.NET Virtual User Group</vt:lpstr>
      <vt:lpstr>.NET Aspire Developer Day</vt:lpstr>
      <vt:lpstr>Upcoming Meetings</vt:lpstr>
      <vt:lpstr>Announcements</vt:lpstr>
      <vt:lpstr>Announcements</vt:lpstr>
      <vt:lpstr>Sponsors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Jablonsky</dc:creator>
  <cp:lastModifiedBy>Brian Jablonsky</cp:lastModifiedBy>
  <cp:revision>38</cp:revision>
  <dcterms:created xsi:type="dcterms:W3CDTF">2020-01-09T21:28:31Z</dcterms:created>
  <dcterms:modified xsi:type="dcterms:W3CDTF">2024-07-11T20:55:13Z</dcterms:modified>
</cp:coreProperties>
</file>